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7" r:id="rId3"/>
    <p:sldId id="270" r:id="rId4"/>
    <p:sldId id="262" r:id="rId5"/>
    <p:sldId id="263" r:id="rId6"/>
    <p:sldId id="268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781FF18C-17FF-4D37-9DE8-0FA5C3E8883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46059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6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05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35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61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89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44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5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781FF18C-17FF-4D37-9DE8-0FA5C3E8883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6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6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6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6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5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7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F18C-17FF-4D37-9DE8-0FA5C3E8883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5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1FF18C-17FF-4D37-9DE8-0FA5C3E88834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7D46AE-E566-48C2-A9EC-DAEE3D071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8F92-ABDD-40E3-833B-ADF0D1846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4476" y="4720938"/>
            <a:ext cx="6480929" cy="973666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/>
              <a:t>Sermon on the Mount Part I</a:t>
            </a:r>
            <a:br>
              <a:rPr lang="en-US" sz="3200" dirty="0"/>
            </a:br>
            <a:r>
              <a:rPr lang="en-US" sz="3200" dirty="0"/>
              <a:t>Road to Being Blessed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3A2AB6-820D-430D-9751-EF5078211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8360" y="5747645"/>
            <a:ext cx="6028442" cy="973666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Matthew 5:1-16</a:t>
            </a:r>
          </a:p>
          <a:p>
            <a:r>
              <a:rPr lang="en-US" sz="2000" dirty="0"/>
              <a:t>January 27</a:t>
            </a:r>
            <a:r>
              <a:rPr lang="en-US" sz="2000" baseline="30000" dirty="0"/>
              <a:t>th</a:t>
            </a:r>
            <a:r>
              <a:rPr lang="en-US" sz="2000" dirty="0"/>
              <a:t>,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FDD99-C0A0-4FE6-837D-E942F21DE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053" y="545154"/>
            <a:ext cx="4108174" cy="412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5728-CA7F-4AAC-BEBE-4C0EF95B3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6820"/>
          </a:xfrm>
        </p:spPr>
        <p:txBody>
          <a:bodyPr>
            <a:noAutofit/>
          </a:bodyPr>
          <a:lstStyle/>
          <a:p>
            <a:r>
              <a:rPr lang="en-US" sz="3200" dirty="0"/>
              <a:t>The Sermon on the Mount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FD1AB-4E88-4D1B-925E-240DE702F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66" y="1602557"/>
            <a:ext cx="8276733" cy="5542961"/>
          </a:xfrm>
        </p:spPr>
        <p:txBody>
          <a:bodyPr>
            <a:normAutofit/>
          </a:bodyPr>
          <a:lstStyle/>
          <a:p>
            <a:r>
              <a:rPr lang="en-US" sz="2800" dirty="0"/>
              <a:t>Christ lived as he said</a:t>
            </a:r>
          </a:p>
          <a:p>
            <a:pPr lvl="1"/>
            <a:r>
              <a:rPr lang="en-US" sz="2400" dirty="0"/>
              <a:t>Matthew 4:23, 9:35</a:t>
            </a:r>
          </a:p>
          <a:p>
            <a:r>
              <a:rPr lang="en-US" sz="2800" dirty="0"/>
              <a:t>The message was delivered to the disciples with the power to awaken a deep desire in all</a:t>
            </a:r>
          </a:p>
          <a:p>
            <a:r>
              <a:rPr lang="en-US" sz="2800" dirty="0"/>
              <a:t>Christ begins His most powerful sermon with the formula for being truly blessed</a:t>
            </a:r>
          </a:p>
          <a:p>
            <a:pPr lvl="1"/>
            <a:r>
              <a:rPr lang="en-US" sz="2400" dirty="0"/>
              <a:t>Matthew 5:1-12</a:t>
            </a:r>
          </a:p>
          <a:p>
            <a:pPr marL="457200" lvl="1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906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99C8-093F-4F46-A6FA-F4482F19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2" y="136690"/>
            <a:ext cx="7704667" cy="683442"/>
          </a:xfrm>
        </p:spPr>
        <p:txBody>
          <a:bodyPr>
            <a:normAutofit/>
          </a:bodyPr>
          <a:lstStyle/>
          <a:p>
            <a:r>
              <a:rPr lang="en-US" sz="2800" dirty="0"/>
              <a:t>Matthew 5: 1-12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40157-9AEF-443E-93FE-1439D657C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980388"/>
            <a:ext cx="7704667" cy="55806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b="1" dirty="0"/>
              <a:t>5 </a:t>
            </a:r>
            <a:r>
              <a:rPr lang="en-US" sz="2600" dirty="0"/>
              <a:t>Seeing the crowds, he went up on the mountain, and when he sat down, his disciples came to him.</a:t>
            </a:r>
          </a:p>
          <a:p>
            <a:pPr marL="0" indent="0">
              <a:buNone/>
            </a:pPr>
            <a:r>
              <a:rPr lang="en-US" sz="2600" b="1" baseline="30000" dirty="0"/>
              <a:t>2 </a:t>
            </a:r>
            <a:r>
              <a:rPr lang="en-US" sz="2600" dirty="0"/>
              <a:t>And he opened his mouth and taught them, saying:</a:t>
            </a:r>
          </a:p>
          <a:p>
            <a:pPr marL="0" indent="0">
              <a:buNone/>
            </a:pPr>
            <a:r>
              <a:rPr lang="en-US" sz="2600" b="1" baseline="30000" dirty="0">
                <a:solidFill>
                  <a:srgbClr val="FF0000"/>
                </a:solidFill>
              </a:rPr>
              <a:t>3 </a:t>
            </a:r>
            <a:r>
              <a:rPr lang="en-US" sz="2600" dirty="0">
                <a:solidFill>
                  <a:srgbClr val="FF0000"/>
                </a:solidFill>
              </a:rPr>
              <a:t>“Blessed are the poor in spirit, for theirs is the kingdom of heaven.</a:t>
            </a:r>
          </a:p>
          <a:p>
            <a:pPr marL="0" indent="0">
              <a:buNone/>
            </a:pPr>
            <a:r>
              <a:rPr lang="en-US" sz="2600" b="1" baseline="30000" dirty="0">
                <a:solidFill>
                  <a:srgbClr val="FF0000"/>
                </a:solidFill>
              </a:rPr>
              <a:t>4 </a:t>
            </a:r>
            <a:r>
              <a:rPr lang="en-US" sz="2600" dirty="0">
                <a:solidFill>
                  <a:srgbClr val="FF0000"/>
                </a:solidFill>
              </a:rPr>
              <a:t>“Blessed are those who mourn, for they shall be comforted.</a:t>
            </a:r>
          </a:p>
          <a:p>
            <a:pPr marL="0" indent="0">
              <a:buNone/>
            </a:pPr>
            <a:r>
              <a:rPr lang="en-US" sz="2600" b="1" baseline="30000" dirty="0">
                <a:solidFill>
                  <a:srgbClr val="FF0000"/>
                </a:solidFill>
              </a:rPr>
              <a:t>5 </a:t>
            </a:r>
            <a:r>
              <a:rPr lang="en-US" sz="2600" dirty="0">
                <a:solidFill>
                  <a:srgbClr val="FF0000"/>
                </a:solidFill>
              </a:rPr>
              <a:t>“Blessed are the meek, for they shall inherit the earth.</a:t>
            </a:r>
          </a:p>
          <a:p>
            <a:pPr marL="0" indent="0">
              <a:buNone/>
            </a:pPr>
            <a:r>
              <a:rPr lang="en-US" sz="2600" b="1" baseline="30000" dirty="0">
                <a:solidFill>
                  <a:srgbClr val="FF0000"/>
                </a:solidFill>
              </a:rPr>
              <a:t>6 </a:t>
            </a:r>
            <a:r>
              <a:rPr lang="en-US" sz="2600" dirty="0">
                <a:solidFill>
                  <a:srgbClr val="FF0000"/>
                </a:solidFill>
              </a:rPr>
              <a:t>“Blessed are those who hunger and thirst for righteousness, for they shall be satisfied.</a:t>
            </a:r>
          </a:p>
          <a:p>
            <a:pPr marL="0" indent="0">
              <a:buNone/>
            </a:pPr>
            <a:r>
              <a:rPr lang="en-US" sz="2600" b="1" baseline="30000" dirty="0">
                <a:solidFill>
                  <a:srgbClr val="FF0000"/>
                </a:solidFill>
              </a:rPr>
              <a:t>7 </a:t>
            </a:r>
            <a:r>
              <a:rPr lang="en-US" sz="2600" dirty="0">
                <a:solidFill>
                  <a:srgbClr val="FF0000"/>
                </a:solidFill>
              </a:rPr>
              <a:t>“Blessed are the merciful, for they shall receive mercy.</a:t>
            </a:r>
          </a:p>
          <a:p>
            <a:pPr marL="0" indent="0">
              <a:buNone/>
            </a:pPr>
            <a:r>
              <a:rPr lang="en-US" sz="2600" b="1" baseline="30000" dirty="0">
                <a:solidFill>
                  <a:srgbClr val="FF0000"/>
                </a:solidFill>
              </a:rPr>
              <a:t>8 </a:t>
            </a:r>
            <a:r>
              <a:rPr lang="en-US" sz="2600" dirty="0">
                <a:solidFill>
                  <a:srgbClr val="FF0000"/>
                </a:solidFill>
              </a:rPr>
              <a:t>“Blessed are the pure in heart, for they shall see God.</a:t>
            </a:r>
          </a:p>
          <a:p>
            <a:pPr marL="0" indent="0">
              <a:buNone/>
            </a:pPr>
            <a:r>
              <a:rPr lang="en-US" sz="2600" b="1" baseline="30000" dirty="0">
                <a:solidFill>
                  <a:srgbClr val="FF0000"/>
                </a:solidFill>
              </a:rPr>
              <a:t>9 </a:t>
            </a:r>
            <a:r>
              <a:rPr lang="en-US" sz="2600" dirty="0">
                <a:solidFill>
                  <a:srgbClr val="FF0000"/>
                </a:solidFill>
              </a:rPr>
              <a:t>“Blessed are the peacemakers, for they shall be called sons of God.</a:t>
            </a:r>
          </a:p>
          <a:p>
            <a:pPr marL="0" indent="0">
              <a:buNone/>
            </a:pPr>
            <a:r>
              <a:rPr lang="en-US" sz="2600" b="1" baseline="30000" dirty="0">
                <a:solidFill>
                  <a:srgbClr val="FF0000"/>
                </a:solidFill>
              </a:rPr>
              <a:t>10 </a:t>
            </a:r>
            <a:r>
              <a:rPr lang="en-US" sz="2600" dirty="0">
                <a:solidFill>
                  <a:srgbClr val="FF0000"/>
                </a:solidFill>
              </a:rPr>
              <a:t>“Blessed are those who are persecuted for righteousness' sake, for theirs is the kingdom of heaven.</a:t>
            </a:r>
          </a:p>
          <a:p>
            <a:pPr marL="0" indent="0">
              <a:buNone/>
            </a:pPr>
            <a:r>
              <a:rPr lang="en-US" sz="2600" b="1" baseline="30000" dirty="0">
                <a:solidFill>
                  <a:srgbClr val="FF0000"/>
                </a:solidFill>
              </a:rPr>
              <a:t>11 </a:t>
            </a:r>
            <a:r>
              <a:rPr lang="en-US" sz="2600" dirty="0">
                <a:solidFill>
                  <a:srgbClr val="FF0000"/>
                </a:solidFill>
              </a:rPr>
              <a:t>“Blessed are you when others revile you and persecute you and utter all kinds of evil against you falsely on my account. </a:t>
            </a:r>
            <a:r>
              <a:rPr lang="en-US" sz="2600" b="1" baseline="30000" dirty="0">
                <a:solidFill>
                  <a:srgbClr val="FF0000"/>
                </a:solidFill>
              </a:rPr>
              <a:t>12 </a:t>
            </a:r>
            <a:r>
              <a:rPr lang="en-US" sz="2600" dirty="0">
                <a:solidFill>
                  <a:srgbClr val="FF0000"/>
                </a:solidFill>
              </a:rPr>
              <a:t>Rejoice and be glad, for your reward is great in heaven, for so they persecuted the prophets who were before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117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5728-CA7F-4AAC-BEBE-4C0EF95B3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6820"/>
          </a:xfrm>
        </p:spPr>
        <p:txBody>
          <a:bodyPr>
            <a:noAutofit/>
          </a:bodyPr>
          <a:lstStyle/>
          <a:p>
            <a:r>
              <a:rPr lang="en-US" sz="3200" dirty="0"/>
              <a:t>Beatitudes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FD1AB-4E88-4D1B-925E-240DE702F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66" y="1602557"/>
            <a:ext cx="8276733" cy="5542961"/>
          </a:xfrm>
        </p:spPr>
        <p:txBody>
          <a:bodyPr>
            <a:normAutofit/>
          </a:bodyPr>
          <a:lstStyle/>
          <a:p>
            <a:r>
              <a:rPr lang="en-US" sz="2800" dirty="0"/>
              <a:t>Jesus’s message stands in direct opposition for the world’s formula of being blessed</a:t>
            </a:r>
          </a:p>
          <a:p>
            <a:r>
              <a:rPr lang="en-US" sz="2800" dirty="0"/>
              <a:t>The Beatitudes are built with six promises sandwiched between two assurances of the Kingdom of God </a:t>
            </a:r>
          </a:p>
          <a:p>
            <a:r>
              <a:rPr lang="en-US" sz="2800" dirty="0"/>
              <a:t>The first step to being blessed is the recognition of how poor in Spirt we are</a:t>
            </a:r>
          </a:p>
          <a:p>
            <a:pPr lvl="1"/>
            <a:r>
              <a:rPr lang="en-US" sz="2400" dirty="0"/>
              <a:t>Revelations 3:17-22</a:t>
            </a:r>
          </a:p>
          <a:p>
            <a:pPr marL="457200" lvl="1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27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5728-CA7F-4AAC-BEBE-4C0EF95B3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6820"/>
          </a:xfrm>
        </p:spPr>
        <p:txBody>
          <a:bodyPr>
            <a:noAutofit/>
          </a:bodyPr>
          <a:lstStyle/>
          <a:p>
            <a:r>
              <a:rPr lang="en-US" sz="3200" dirty="0"/>
              <a:t>Promises that Come with Being Blessed?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FD1AB-4E88-4D1B-925E-240DE702F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073" y="1725106"/>
            <a:ext cx="7938785" cy="4015818"/>
          </a:xfrm>
        </p:spPr>
        <p:txBody>
          <a:bodyPr>
            <a:normAutofit/>
          </a:bodyPr>
          <a:lstStyle/>
          <a:p>
            <a:r>
              <a:rPr lang="en-US" dirty="0"/>
              <a:t>For they will be comforted</a:t>
            </a:r>
            <a:endParaRPr lang="en-US" sz="2400" dirty="0"/>
          </a:p>
          <a:p>
            <a:pPr lvl="1"/>
            <a:r>
              <a:rPr lang="en-US" dirty="0"/>
              <a:t>Mourning our sin leads to repentance and changing to God’s path that is led by the comfort of the Holy Spirit</a:t>
            </a:r>
          </a:p>
          <a:p>
            <a:r>
              <a:rPr lang="en-US" sz="2400" dirty="0"/>
              <a:t>For they will inherit the earth</a:t>
            </a:r>
          </a:p>
          <a:p>
            <a:pPr lvl="1"/>
            <a:r>
              <a:rPr lang="en-US" dirty="0"/>
              <a:t>Meekness gives us the strength to take back our lives from Satan’s grasp knowing God’s inheritance is promised</a:t>
            </a:r>
          </a:p>
          <a:p>
            <a:r>
              <a:rPr lang="en-US" dirty="0"/>
              <a:t>For they will be filled</a:t>
            </a:r>
          </a:p>
          <a:p>
            <a:pPr lvl="1"/>
            <a:r>
              <a:rPr lang="en-US" dirty="0"/>
              <a:t>The path to being blessed will cause a thirst and hunger only the Lord can satisfy</a:t>
            </a:r>
          </a:p>
        </p:txBody>
      </p:sp>
    </p:spTree>
    <p:extLst>
      <p:ext uri="{BB962C8B-B14F-4D97-AF65-F5344CB8AC3E}">
        <p14:creationId xmlns:p14="http://schemas.microsoft.com/office/powerpoint/2010/main" val="1871951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5728-CA7F-4AAC-BEBE-4C0EF95B3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6820"/>
          </a:xfrm>
        </p:spPr>
        <p:txBody>
          <a:bodyPr>
            <a:noAutofit/>
          </a:bodyPr>
          <a:lstStyle/>
          <a:p>
            <a:r>
              <a:rPr lang="en-US" sz="3200" dirty="0"/>
              <a:t>Promises that Come with Being Blessed?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FD1AB-4E88-4D1B-925E-240DE702F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073" y="1725106"/>
            <a:ext cx="7938785" cy="4015818"/>
          </a:xfrm>
        </p:spPr>
        <p:txBody>
          <a:bodyPr>
            <a:normAutofit/>
          </a:bodyPr>
          <a:lstStyle/>
          <a:p>
            <a:r>
              <a:rPr lang="en-US" dirty="0"/>
              <a:t>For they will receive mercy</a:t>
            </a:r>
          </a:p>
          <a:p>
            <a:pPr lvl="1"/>
            <a:r>
              <a:rPr lang="en-US" dirty="0"/>
              <a:t>Being merciful to man returns mercy from God, not man</a:t>
            </a:r>
          </a:p>
          <a:p>
            <a:r>
              <a:rPr lang="en-US" dirty="0"/>
              <a:t>For they will see God</a:t>
            </a:r>
          </a:p>
          <a:p>
            <a:pPr lvl="1"/>
            <a:r>
              <a:rPr lang="en-US" dirty="0"/>
              <a:t>Walking with Jesus, imitating His actions, absorbing His training produces more of Him and less of us in our hearts</a:t>
            </a:r>
          </a:p>
          <a:p>
            <a:r>
              <a:rPr lang="en-US" sz="2400" dirty="0"/>
              <a:t>For they will be called children of God</a:t>
            </a:r>
          </a:p>
          <a:p>
            <a:pPr lvl="1"/>
            <a:r>
              <a:rPr lang="en-US" dirty="0"/>
              <a:t>Building bridges from the lost to Christ requires ambassadors tasked to be peacemakers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032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5728-CA7F-4AAC-BEBE-4C0EF95B3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6820"/>
          </a:xfrm>
        </p:spPr>
        <p:txBody>
          <a:bodyPr>
            <a:noAutofit/>
          </a:bodyPr>
          <a:lstStyle/>
          <a:p>
            <a:r>
              <a:rPr lang="en-US" sz="3200" dirty="0"/>
              <a:t>Assurance That Our Reward is Great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FD1AB-4E88-4D1B-925E-240DE702F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073" y="1725106"/>
            <a:ext cx="7938785" cy="4015818"/>
          </a:xfrm>
        </p:spPr>
        <p:txBody>
          <a:bodyPr>
            <a:normAutofit/>
          </a:bodyPr>
          <a:lstStyle/>
          <a:p>
            <a:r>
              <a:rPr lang="en-US" dirty="0"/>
              <a:t>We must know that the path to being blessed leads us to be more Christ like.</a:t>
            </a:r>
          </a:p>
          <a:p>
            <a:pPr lvl="1"/>
            <a:r>
              <a:rPr lang="en-US" dirty="0"/>
              <a:t>John 15:18-27</a:t>
            </a:r>
          </a:p>
          <a:p>
            <a:r>
              <a:rPr lang="en-US" dirty="0"/>
              <a:t>We see the assurances and promises that come with being blessed, can we now walk this path?</a:t>
            </a:r>
          </a:p>
          <a:p>
            <a:pPr lvl="1"/>
            <a:r>
              <a:rPr lang="en-US" dirty="0"/>
              <a:t>Matthew 5:13-16</a:t>
            </a:r>
          </a:p>
          <a:p>
            <a:r>
              <a:rPr lang="en-US" dirty="0"/>
              <a:t>Remember this was not just preached by Jesus but lived.  What will we do with this message?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7868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13811</TotalTime>
  <Words>325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Parallax</vt:lpstr>
      <vt:lpstr>Sermon on the Mount Part I Road to Being Blessed</vt:lpstr>
      <vt:lpstr>The Sermon on the Mount</vt:lpstr>
      <vt:lpstr>Matthew 5: 1-12</vt:lpstr>
      <vt:lpstr>Beatitudes</vt:lpstr>
      <vt:lpstr>Promises that Come with Being Blessed?</vt:lpstr>
      <vt:lpstr>Promises that Come with Being Blessed?</vt:lpstr>
      <vt:lpstr>Assurance That Our Reward is Great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Gospels of Christ</dc:title>
  <dc:creator>Hollar, Ed (US Person)</dc:creator>
  <cp:lastModifiedBy>Hollar, Ed (US Person)</cp:lastModifiedBy>
  <cp:revision>180</cp:revision>
  <dcterms:created xsi:type="dcterms:W3CDTF">2018-10-24T11:28:58Z</dcterms:created>
  <dcterms:modified xsi:type="dcterms:W3CDTF">2019-01-26T15:35:17Z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2fb28aa9-864c-4fa9-acd6-c573b8090414</vt:lpwstr>
  </property>
  <property fmtid="{D5CDD505-2E9C-101B-9397-08002B2CF9AE}" pid="3" name="CLASSIFICATION">
    <vt:lpwstr>General</vt:lpwstr>
  </property>
</Properties>
</file>